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3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0" roundtripDataSignature="AMtx7mhYeGrABoaVNKmqId42FtO53pVPq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846" y="102"/>
      </p:cViewPr>
      <p:guideLst>
        <p:guide orient="horz" pos="213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39838"/>
            <a:ext cx="5954713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2" name="Google Shape;242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14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39838"/>
            <a:ext cx="5954713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39838"/>
            <a:ext cx="5954713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ytuł i zawartość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6"/>
          <p:cNvSpPr txBox="1">
            <a:spLocks noGrp="1"/>
          </p:cNvSpPr>
          <p:nvPr>
            <p:ph type="title"/>
          </p:nvPr>
        </p:nvSpPr>
        <p:spPr>
          <a:xfrm>
            <a:off x="838201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9" name="Google Shape;19;p16"/>
          <p:cNvSpPr txBox="1"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6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16"/>
          <p:cNvSpPr txBox="1">
            <a:spLocks noGrp="1"/>
          </p:cNvSpPr>
          <p:nvPr>
            <p:ph type="ft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6"/>
          <p:cNvSpPr txBox="1">
            <a:spLocks noGrp="1"/>
          </p:cNvSpPr>
          <p:nvPr>
            <p:ph type="sldNum" idx="12"/>
          </p:nvPr>
        </p:nvSpPr>
        <p:spPr>
          <a:xfrm>
            <a:off x="9126847" y="63429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ytuł i tekst pionowy" type="vertTx">
  <p:cSld name="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>
            <a:spLocks noGrp="1"/>
          </p:cNvSpPr>
          <p:nvPr>
            <p:ph type="title"/>
          </p:nvPr>
        </p:nvSpPr>
        <p:spPr>
          <a:xfrm>
            <a:off x="838201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body" idx="1"/>
          </p:nvPr>
        </p:nvSpPr>
        <p:spPr>
          <a:xfrm rot="5400000">
            <a:off x="3920332" y="-1256505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5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25"/>
          <p:cNvSpPr txBox="1">
            <a:spLocks noGrp="1"/>
          </p:cNvSpPr>
          <p:nvPr>
            <p:ph type="ft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5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ytuł pionowy i tekst" type="vertTitleAndTx">
  <p:cSld name="VERTICAL_TITLE_AND_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6"/>
          <p:cNvSpPr txBox="1">
            <a:spLocks noGrp="1"/>
          </p:cNvSpPr>
          <p:nvPr>
            <p:ph type="title"/>
          </p:nvPr>
        </p:nvSpPr>
        <p:spPr>
          <a:xfrm rot="5400000">
            <a:off x="7133432" y="1956595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body" idx="1"/>
          </p:nvPr>
        </p:nvSpPr>
        <p:spPr>
          <a:xfrm rot="5400000">
            <a:off x="1799432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26"/>
          <p:cNvSpPr txBox="1">
            <a:spLocks noGrp="1"/>
          </p:cNvSpPr>
          <p:nvPr>
            <p:ph type="ft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6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wa elementy zawartości" type="twoObj">
  <p:cSld name="TWO_OBJECT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7"/>
          <p:cNvSpPr txBox="1">
            <a:spLocks noGrp="1"/>
          </p:cNvSpPr>
          <p:nvPr>
            <p:ph type="title"/>
          </p:nvPr>
        </p:nvSpPr>
        <p:spPr>
          <a:xfrm>
            <a:off x="838201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7"/>
          <p:cNvSpPr txBox="1">
            <a:spLocks noGrp="1"/>
          </p:cNvSpPr>
          <p:nvPr>
            <p:ph type="body" idx="1"/>
          </p:nvPr>
        </p:nvSpPr>
        <p:spPr>
          <a:xfrm>
            <a:off x="838201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7"/>
          <p:cNvSpPr txBox="1">
            <a:spLocks noGrp="1"/>
          </p:cNvSpPr>
          <p:nvPr>
            <p:ph type="body" idx="2"/>
          </p:nvPr>
        </p:nvSpPr>
        <p:spPr>
          <a:xfrm>
            <a:off x="6172201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7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p17"/>
          <p:cNvSpPr txBox="1">
            <a:spLocks noGrp="1"/>
          </p:cNvSpPr>
          <p:nvPr>
            <p:ph type="ft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ajd tytułowy" type="title">
  <p:cSld name="TITL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8"/>
          <p:cNvSpPr txBox="1"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18"/>
          <p:cNvSpPr txBox="1">
            <a:spLocks noGrp="1"/>
          </p:cNvSpPr>
          <p:nvPr>
            <p:ph type="ft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8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35" name="Google Shape;3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53747" y="6365234"/>
            <a:ext cx="720196" cy="4927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główek sekcji" type="secHead">
  <p:cSld name="SECTION_HEAD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9"/>
          <p:cNvSpPr txBox="1">
            <a:spLocks noGrp="1"/>
          </p:cNvSpPr>
          <p:nvPr>
            <p:ph type="title"/>
          </p:nvPr>
        </p:nvSpPr>
        <p:spPr>
          <a:xfrm>
            <a:off x="831852" y="1709741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9"/>
          <p:cNvSpPr txBox="1">
            <a:spLocks noGrp="1"/>
          </p:cNvSpPr>
          <p:nvPr>
            <p:ph type="body" idx="1"/>
          </p:nvPr>
        </p:nvSpPr>
        <p:spPr>
          <a:xfrm>
            <a:off x="831852" y="4589466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19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19"/>
          <p:cNvSpPr txBox="1">
            <a:spLocks noGrp="1"/>
          </p:cNvSpPr>
          <p:nvPr>
            <p:ph type="ft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9"/>
          <p:cNvSpPr txBox="1">
            <a:spLocks noGrp="1"/>
          </p:cNvSpPr>
          <p:nvPr>
            <p:ph type="sldNum" idx="12"/>
          </p:nvPr>
        </p:nvSpPr>
        <p:spPr>
          <a:xfrm>
            <a:off x="8910023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ównanie" type="twoTxTwoObj">
  <p:cSld name="TWO_OBJECTS_WITH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0"/>
          <p:cNvSpPr txBox="1">
            <a:spLocks noGrp="1"/>
          </p:cNvSpPr>
          <p:nvPr>
            <p:ph type="title"/>
          </p:nvPr>
        </p:nvSpPr>
        <p:spPr>
          <a:xfrm>
            <a:off x="839789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0"/>
          <p:cNvSpPr txBox="1">
            <a:spLocks noGrp="1"/>
          </p:cNvSpPr>
          <p:nvPr>
            <p:ph type="body" idx="2"/>
          </p:nvPr>
        </p:nvSpPr>
        <p:spPr>
          <a:xfrm>
            <a:off x="839790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20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20"/>
          <p:cNvSpPr txBox="1">
            <a:spLocks noGrp="1"/>
          </p:cNvSpPr>
          <p:nvPr>
            <p:ph type="ft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0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ylko tytuł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1"/>
          <p:cNvSpPr txBox="1">
            <a:spLocks noGrp="1"/>
          </p:cNvSpPr>
          <p:nvPr>
            <p:ph type="title"/>
          </p:nvPr>
        </p:nvSpPr>
        <p:spPr>
          <a:xfrm>
            <a:off x="838201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1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21"/>
          <p:cNvSpPr txBox="1">
            <a:spLocks noGrp="1"/>
          </p:cNvSpPr>
          <p:nvPr>
            <p:ph type="ft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1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usty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2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22"/>
          <p:cNvSpPr txBox="1">
            <a:spLocks noGrp="1"/>
          </p:cNvSpPr>
          <p:nvPr>
            <p:ph type="ft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2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awartość z podpisem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3"/>
          <p:cNvSpPr txBox="1"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3"/>
          <p:cNvSpPr txBox="1">
            <a:spLocks noGrp="1"/>
          </p:cNvSpPr>
          <p:nvPr>
            <p:ph type="body" idx="1"/>
          </p:nvPr>
        </p:nvSpPr>
        <p:spPr>
          <a:xfrm>
            <a:off x="5183188" y="987428"/>
            <a:ext cx="6172201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body" idx="2"/>
          </p:nvPr>
        </p:nvSpPr>
        <p:spPr>
          <a:xfrm>
            <a:off x="839789" y="2057400"/>
            <a:ext cx="393223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4" name="Google Shape;64;p23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23"/>
          <p:cNvSpPr txBox="1">
            <a:spLocks noGrp="1"/>
          </p:cNvSpPr>
          <p:nvPr>
            <p:ph type="ft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3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az z podpisem" type="picTx">
  <p:cSld name="PICTURE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4"/>
          <p:cNvSpPr txBox="1"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4"/>
          <p:cNvSpPr>
            <a:spLocks noGrp="1"/>
          </p:cNvSpPr>
          <p:nvPr>
            <p:ph type="pic" idx="2"/>
          </p:nvPr>
        </p:nvSpPr>
        <p:spPr>
          <a:xfrm>
            <a:off x="5183188" y="987428"/>
            <a:ext cx="6172201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24"/>
          <p:cNvSpPr txBox="1">
            <a:spLocks noGrp="1"/>
          </p:cNvSpPr>
          <p:nvPr>
            <p:ph type="body" idx="1"/>
          </p:nvPr>
        </p:nvSpPr>
        <p:spPr>
          <a:xfrm>
            <a:off x="839789" y="2057400"/>
            <a:ext cx="393223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1" name="Google Shape;71;p24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24"/>
          <p:cNvSpPr txBox="1">
            <a:spLocks noGrp="1"/>
          </p:cNvSpPr>
          <p:nvPr>
            <p:ph type="ft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4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838201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ft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4" name="Google Shape;14;p15" descr="&quot; &quot;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826893" y="6125552"/>
            <a:ext cx="7000954" cy="826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5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0088916" y="6365234"/>
            <a:ext cx="720196" cy="492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5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626192" y="6356353"/>
            <a:ext cx="939631" cy="48052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po.slaskie.pl/media/addons/ebiuletyn/2017/2/userfiles/images/home/54.jpg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Relationship Id="rId9" Type="http://schemas.openxmlformats.org/officeDocument/2006/relationships/hyperlink" Target="https://rpo.slaskie.pl/media/addons/ebiuletyn/2017/2/userfiles/images/home/54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zjn.pl/podejscie-prawoczlowiecze-model-prawoczlowieczy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ejm.gov.pl/prawo/konst/polski/kon1.htm" TargetMode="External"/><Relationship Id="rId3" Type="http://schemas.openxmlformats.org/officeDocument/2006/relationships/hyperlink" Target="https://isap.sejm.gov.pl/isap.nsf/download.xsp/WDU20120001169/O/D20121169.pdf" TargetMode="External"/><Relationship Id="rId7" Type="http://schemas.openxmlformats.org/officeDocument/2006/relationships/hyperlink" Target="https://isap.sejm.gov.pl/isap.nsf/download.xsp/WDU20240000731/O/D20240731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sap.sejm.gov.pl/isap.nsf/download.xsp/WDU20190000848/U/D20190848Lj.pdf" TargetMode="External"/><Relationship Id="rId5" Type="http://schemas.openxmlformats.org/officeDocument/2006/relationships/hyperlink" Target="https://isap.sejm.gov.pl/isap.nsf/download.xsp/WDU20190001696/U/D20191696Lj.pdf" TargetMode="External"/><Relationship Id="rId4" Type="http://schemas.openxmlformats.org/officeDocument/2006/relationships/hyperlink" Target="https://isap.sejm.gov.pl/isap.nsf/download.xsp/WDU20230000742/U/D20230742Lj.pdf" TargetMode="External"/><Relationship Id="rId9" Type="http://schemas.openxmlformats.org/officeDocument/2006/relationships/hyperlink" Target="https://isap.sejm.gov.pl/isap.nsf/download.xsp/WDU20230000970/O/D20230970.pd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ower.gov.pl/media/113155/wytyczne.pdf" TargetMode="External"/><Relationship Id="rId3" Type="http://schemas.openxmlformats.org/officeDocument/2006/relationships/hyperlink" Target="https://isap.sejm.gov.pl/isap.nsf/download.xsp/WMP19970500475/O/M19970475.pdf" TargetMode="External"/><Relationship Id="rId7" Type="http://schemas.openxmlformats.org/officeDocument/2006/relationships/hyperlink" Target="https://www.funduszeeuropejskie.gov.pl/media/62311/Program_Dostepnosc_Plus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sap.sejm.gov.pl/isap.nsf/download.xsp/WMP20210000218/O/M20210218.pdf" TargetMode="External"/><Relationship Id="rId5" Type="http://schemas.openxmlformats.org/officeDocument/2006/relationships/hyperlink" Target="https://isap.sejm.gov.pl/isap.nsf/download.xsp/WDU20170002247/O/D20172247.pdf" TargetMode="External"/><Relationship Id="rId10" Type="http://schemas.openxmlformats.org/officeDocument/2006/relationships/hyperlink" Target="https://bip.ujk.edu.pl/zarzadzenie_nr_213_2024.html" TargetMode="External"/><Relationship Id="rId4" Type="http://schemas.openxmlformats.org/officeDocument/2006/relationships/hyperlink" Target="https://isap.sejm.gov.pl/isap.nsf/download.xsp/WDU20230001058/O/D20231058.pdf" TargetMode="External"/><Relationship Id="rId9" Type="http://schemas.openxmlformats.org/officeDocument/2006/relationships/hyperlink" Target="https://cwozn.ujk.edu.pl/pracownik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wozn.ujk.edu.pl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"/>
          <p:cNvSpPr txBox="1">
            <a:spLocks noGrp="1"/>
          </p:cNvSpPr>
          <p:nvPr>
            <p:ph type="title"/>
          </p:nvPr>
        </p:nvSpPr>
        <p:spPr>
          <a:xfrm>
            <a:off x="366313" y="137268"/>
            <a:ext cx="11703758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0000"/>
              </a:lnSpc>
              <a:buSzPts val="2800"/>
            </a:pPr>
            <a:r>
              <a:rPr lang="pl-PL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Projekt „Uniwersytet otwarty na potrzeby osób z niepełnosprawnościami” dofinansowany ze środków Programu Operacyjnego Wiedza Edukacja Rozwój POWR.03.05.00-00-A023/19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" name="Google Shape;91;p1" descr="&quot; &quot;"/>
          <p:cNvSpPr txBox="1"/>
          <p:nvPr/>
        </p:nvSpPr>
        <p:spPr>
          <a:xfrm>
            <a:off x="3312" y="1928191"/>
            <a:ext cx="12188688" cy="2518517"/>
          </a:xfrm>
          <a:prstGeom prst="rect">
            <a:avLst/>
          </a:prstGeom>
          <a:solidFill>
            <a:srgbClr val="0049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57188">
              <a:lnSpc>
                <a:spcPct val="90000"/>
              </a:lnSpc>
              <a:buClr>
                <a:schemeClr val="lt1"/>
              </a:buClr>
              <a:buSzPts val="5400"/>
            </a:pPr>
            <a:r>
              <a:rPr lang="pl-PL" sz="5400" b="1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Dostępność przestrzeni akademickiej dla osób z niepełnosprawnościami</a:t>
            </a:r>
            <a:endParaRPr sz="5400" b="1" dirty="0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" name="Google Shape;93;p1"/>
          <p:cNvSpPr txBox="1">
            <a:spLocks noGrp="1"/>
          </p:cNvSpPr>
          <p:nvPr>
            <p:ph type="sldNum" idx="12"/>
          </p:nvPr>
        </p:nvSpPr>
        <p:spPr>
          <a:xfrm>
            <a:off x="9963150" y="6492875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pl-PL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pPr/>
              <a:t>1</a:t>
            </a:fld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"/>
          <p:cNvSpPr txBox="1">
            <a:spLocks noGrp="1"/>
          </p:cNvSpPr>
          <p:nvPr>
            <p:ph type="title"/>
          </p:nvPr>
        </p:nvSpPr>
        <p:spPr>
          <a:xfrm>
            <a:off x="0" y="13573"/>
            <a:ext cx="9285599" cy="1298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Medyczny model niepełnosprawności </a:t>
            </a:r>
            <a:br>
              <a:rPr lang="pl-PL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sz="3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65" name="Google Shape;165;p10" descr="Problemem jest osoba z niepełnosprawnością, która słyszy opinie:„Nie potrzebujesz edukacji”, „Nie możesz sam wychodzić z domu”,„Nie powinieneś wchodzić w związki”,„Jesteś chory”." title="Medyczny model niepełnosprawności "/>
          <p:cNvGrpSpPr/>
          <p:nvPr/>
        </p:nvGrpSpPr>
        <p:grpSpPr>
          <a:xfrm>
            <a:off x="77457" y="1245372"/>
            <a:ext cx="6265059" cy="4367255"/>
            <a:chOff x="-1005255" y="1642036"/>
            <a:chExt cx="6256487" cy="4367255"/>
          </a:xfrm>
        </p:grpSpPr>
        <p:pic>
          <p:nvPicPr>
            <p:cNvPr id="166" name="Google Shape;166;p10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/>
          </p:blipFill>
          <p:spPr>
            <a:xfrm>
              <a:off x="-565608" y="2024063"/>
              <a:ext cx="1522091" cy="1147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7" name="Google Shape;167;p10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/>
          </p:blipFill>
          <p:spPr>
            <a:xfrm>
              <a:off x="-752576" y="4311169"/>
              <a:ext cx="1721148" cy="12160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" name="Google Shape;168;p10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/>
          </p:blipFill>
          <p:spPr>
            <a:xfrm>
              <a:off x="1377573" y="2368073"/>
              <a:ext cx="1044030" cy="15546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" name="Google Shape;169;p10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/>
          </p:blipFill>
          <p:spPr>
            <a:xfrm>
              <a:off x="2820688" y="1940790"/>
              <a:ext cx="1973751" cy="1097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10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/>
          </p:blipFill>
          <p:spPr>
            <a:xfrm>
              <a:off x="3262289" y="4380647"/>
              <a:ext cx="1082134" cy="118882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1" name="Google Shape;171;p10"/>
            <p:cNvSpPr txBox="1"/>
            <p:nvPr/>
          </p:nvSpPr>
          <p:spPr>
            <a:xfrm>
              <a:off x="2448652" y="5324272"/>
              <a:ext cx="2802579" cy="6850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>
                <a:lnSpc>
                  <a:spcPct val="107000"/>
                </a:lnSpc>
              </a:pPr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„Nie powinieneś wchodzić w związki”</a:t>
              </a:r>
              <a:endPara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2" name="Google Shape;172;p10"/>
            <p:cNvSpPr txBox="1"/>
            <p:nvPr/>
          </p:nvSpPr>
          <p:spPr>
            <a:xfrm>
              <a:off x="-657504" y="5393719"/>
              <a:ext cx="1873264" cy="3886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>
                <a:lnSpc>
                  <a:spcPct val="107000"/>
                </a:lnSpc>
              </a:pPr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„Jesteś chory”</a:t>
              </a:r>
              <a:endPara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3" name="Google Shape;173;p10"/>
            <p:cNvSpPr txBox="1"/>
            <p:nvPr/>
          </p:nvSpPr>
          <p:spPr>
            <a:xfrm>
              <a:off x="-1005255" y="1642036"/>
              <a:ext cx="1983743" cy="923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„Nie możesz sam wychodzić </a:t>
              </a:r>
              <a:b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z domu” </a:t>
              </a:r>
              <a:endParaRPr sz="1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4" name="Google Shape;174;p10"/>
            <p:cNvSpPr txBox="1"/>
            <p:nvPr/>
          </p:nvSpPr>
          <p:spPr>
            <a:xfrm>
              <a:off x="2355481" y="1642036"/>
              <a:ext cx="2895751" cy="3886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>
                <a:lnSpc>
                  <a:spcPct val="107000"/>
                </a:lnSpc>
              </a:pPr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„ Nie potrzebujesz edukacji”</a:t>
              </a:r>
              <a:endPara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5" name="Google Shape;175;p10" descr="Medyczny model niepełnosprawności &#10;" title="Medyczny model niepełnosprawności "/>
            <p:cNvSpPr txBox="1"/>
            <p:nvPr/>
          </p:nvSpPr>
          <p:spPr>
            <a:xfrm>
              <a:off x="669086" y="3778017"/>
              <a:ext cx="2593202" cy="750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>
                <a:lnSpc>
                  <a:spcPct val="107000"/>
                </a:lnSpc>
              </a:pPr>
              <a:r>
                <a:rPr lang="pl-PL" sz="2000" b="1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Problemem jest osoba z niepełnosprawnością</a:t>
              </a:r>
              <a:endParaRPr sz="200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64" name="Google Shape;164;p10"/>
          <p:cNvSpPr txBox="1">
            <a:spLocks noGrp="1"/>
          </p:cNvSpPr>
          <p:nvPr>
            <p:ph type="body" idx="1"/>
          </p:nvPr>
        </p:nvSpPr>
        <p:spPr>
          <a:xfrm>
            <a:off x="6547668" y="1184906"/>
            <a:ext cx="5453101" cy="4347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57188" lvl="1" indent="-174625">
              <a:lnSpc>
                <a:spcPct val="150000"/>
              </a:lnSpc>
              <a:spcBef>
                <a:spcPts val="0"/>
              </a:spcBef>
              <a:buFont typeface="Noto Sans Symbols"/>
              <a:buChar char="▪"/>
            </a:pP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Zmiana w podejściu do niepełnosprawności, 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odejście od </a:t>
            </a: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medycznego modelu niepełnosprawności 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którym osobę </a:t>
            </a:r>
            <a:b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 niepełnosprawnościami traktowano jako niesamodzielną ograniczając jej prawa;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7188" lvl="1" indent="-174625">
              <a:lnSpc>
                <a:spcPct val="150000"/>
              </a:lnSpc>
              <a:spcBef>
                <a:spcPts val="600"/>
              </a:spcBef>
              <a:buFont typeface="Noto Sans Symbols"/>
              <a:buChar char="▪"/>
            </a:pP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Osobę z niepełnosprawnością postrzegano </a:t>
            </a:r>
            <a:b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kontekście problemu, 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jako biernego odbiorcę wsparcia i leczenia;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7188" lvl="1" indent="-174625">
              <a:lnSpc>
                <a:spcPct val="150000"/>
              </a:lnSpc>
              <a:spcBef>
                <a:spcPts val="600"/>
              </a:spcBef>
              <a:buFont typeface="Noto Sans Symbols"/>
              <a:buChar char="▪"/>
            </a:pP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Najważniejsza była rehabilitacja;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6" name="Google Shape;176;p10"/>
          <p:cNvSpPr txBox="1"/>
          <p:nvPr/>
        </p:nvSpPr>
        <p:spPr>
          <a:xfrm>
            <a:off x="77457" y="5935081"/>
            <a:ext cx="8179067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pl-PL" sz="12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Źródło: opracowano na podstawie: </a:t>
            </a:r>
            <a:r>
              <a:rPr lang="pl-PL" sz="12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https://rpo.slaskie.pl/media/addons/ebiuletyn/2017/2/userfiles/images/home/54.jpg</a:t>
            </a:r>
            <a:r>
              <a:rPr lang="pl-PL" sz="12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7" name="Google Shape;177;p10"/>
          <p:cNvSpPr txBox="1">
            <a:spLocks noGrp="1"/>
          </p:cNvSpPr>
          <p:nvPr>
            <p:ph type="sldNum" idx="12"/>
          </p:nvPr>
        </p:nvSpPr>
        <p:spPr>
          <a:xfrm>
            <a:off x="9956372" y="6492875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pl-PL"/>
              <a:pPr/>
              <a:t>10</a:t>
            </a:fld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1"/>
          <p:cNvSpPr txBox="1">
            <a:spLocks noGrp="1"/>
          </p:cNvSpPr>
          <p:nvPr>
            <p:ph type="title"/>
          </p:nvPr>
        </p:nvSpPr>
        <p:spPr>
          <a:xfrm>
            <a:off x="0" y="17374"/>
            <a:ext cx="10515600" cy="774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Społeczny model niepełnosprawności 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4" name="Google Shape;184;p11" descr="Społeczny model niepełnosprawności &#10;&#10;Infografika obradująca model gdzie Problemem są bariery w otoczeniu, opnie „Świetnie  gotuję” &#10;z odpowiednimi urządzeniami &#10;w kuchni&#10;„Jestem przedsiębiorcą” z odpowiednio dostosowanym komputerem&#10;„Mogę pójść do restauracji”&#10;z osobistym asystentem &#10;z przyjaciółmi, &#10;mogę wezwać taxi&#10;„Mogę prowadzić auto”&#10;z odpowiednim wyposażeniem"/>
          <p:cNvGrpSpPr/>
          <p:nvPr/>
        </p:nvGrpSpPr>
        <p:grpSpPr>
          <a:xfrm>
            <a:off x="299658" y="792181"/>
            <a:ext cx="6639594" cy="5053178"/>
            <a:chOff x="254368" y="767309"/>
            <a:chExt cx="6258423" cy="5053178"/>
          </a:xfrm>
        </p:grpSpPr>
        <p:pic>
          <p:nvPicPr>
            <p:cNvPr id="185" name="Google Shape;185;p11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546532" y="3964902"/>
              <a:ext cx="1874682" cy="9678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" name="Google Shape;186;p11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rcRect l="12374" t="14951" r="10618" b="5441"/>
            <a:stretch>
              <a:fillRect/>
            </a:stretch>
          </p:blipFill>
          <p:spPr>
            <a:xfrm>
              <a:off x="2383587" y="2549761"/>
              <a:ext cx="2001770" cy="11774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" name="Google Shape;187;p11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916037" y="791733"/>
              <a:ext cx="1577477" cy="12878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" name="Google Shape;188;p11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666013" y="887145"/>
              <a:ext cx="1417795" cy="13986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9" name="Google Shape;189;p11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658625" y="3422777"/>
              <a:ext cx="1607959" cy="131075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0" name="Google Shape;190;p11"/>
            <p:cNvSpPr txBox="1"/>
            <p:nvPr/>
          </p:nvSpPr>
          <p:spPr>
            <a:xfrm>
              <a:off x="4219266" y="4839105"/>
              <a:ext cx="2293525" cy="9813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>
                <a:lnSpc>
                  <a:spcPct val="107000"/>
                </a:lnSpc>
              </a:pPr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„</a:t>
              </a:r>
              <a:r>
                <a:rPr lang="pl-PL" sz="1800" b="1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Mogę prowadzić auto</a:t>
              </a:r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” </a:t>
              </a:r>
              <a:b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z odpowiednim wyposażeniem</a:t>
              </a:r>
              <a:endPara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1" name="Google Shape;191;p11"/>
            <p:cNvSpPr txBox="1"/>
            <p:nvPr/>
          </p:nvSpPr>
          <p:spPr>
            <a:xfrm>
              <a:off x="254368" y="767309"/>
              <a:ext cx="1864029" cy="12777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>
                <a:lnSpc>
                  <a:spcPct val="107000"/>
                </a:lnSpc>
              </a:pPr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„</a:t>
              </a:r>
              <a:r>
                <a:rPr lang="pl-PL" sz="1800" b="1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Świetnie gotuję</a:t>
              </a:r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” </a:t>
              </a:r>
              <a:b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z odpowiednimi urządzeniami </a:t>
              </a:r>
              <a:b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w kuchni</a:t>
              </a:r>
              <a:endParaRPr sz="1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2" name="Google Shape;192;p11"/>
            <p:cNvSpPr txBox="1"/>
            <p:nvPr/>
          </p:nvSpPr>
          <p:spPr>
            <a:xfrm>
              <a:off x="3592381" y="767309"/>
              <a:ext cx="2001770" cy="15741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>
                <a:lnSpc>
                  <a:spcPct val="107000"/>
                </a:lnSpc>
              </a:pPr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„</a:t>
              </a:r>
              <a:r>
                <a:rPr lang="pl-PL" sz="1800" b="1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Jestem przedsiębiorcą</a:t>
              </a:r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” </a:t>
              </a:r>
              <a:b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z odpowiednio dostosowanym komputerem</a:t>
              </a:r>
              <a:endPara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3" name="Google Shape;193;p11"/>
            <p:cNvSpPr txBox="1"/>
            <p:nvPr/>
          </p:nvSpPr>
          <p:spPr>
            <a:xfrm>
              <a:off x="254368" y="4720045"/>
              <a:ext cx="3343510" cy="9620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„</a:t>
              </a:r>
              <a:r>
                <a:rPr lang="pl-PL" sz="1800" b="1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Mogę pójść do restauracji</a:t>
              </a:r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”</a:t>
              </a:r>
              <a:endPara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</a:pPr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z osobistym asystentem </a:t>
              </a:r>
              <a:b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pl-PL" sz="1800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z przyjaciółmi, mogę wezwać taxi</a:t>
              </a:r>
              <a:endPara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4" name="Google Shape;194;p11"/>
            <p:cNvSpPr txBox="1"/>
            <p:nvPr/>
          </p:nvSpPr>
          <p:spPr>
            <a:xfrm>
              <a:off x="2383588" y="3802483"/>
              <a:ext cx="2227039" cy="7078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r>
                <a:rPr lang="pl-PL" sz="2000" b="1" dirty="0">
                  <a:solidFill>
                    <a:schemeClr val="dk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Problemem są bariery w otoczeniu</a:t>
              </a:r>
              <a:endParaRPr sz="200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83" name="Google Shape;183;p11"/>
          <p:cNvSpPr txBox="1">
            <a:spLocks noGrp="1"/>
          </p:cNvSpPr>
          <p:nvPr>
            <p:ph type="body" idx="1"/>
          </p:nvPr>
        </p:nvSpPr>
        <p:spPr>
          <a:xfrm>
            <a:off x="7123363" y="890199"/>
            <a:ext cx="5041362" cy="39154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56870" lvl="1" indent="-174625">
              <a:lnSpc>
                <a:spcPct val="150000"/>
              </a:lnSpc>
              <a:spcBef>
                <a:spcPts val="0"/>
              </a:spcBef>
              <a:buFont typeface="Noto Sans Symbols"/>
              <a:buChar char="▪"/>
            </a:pP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Przejście do społecznego modelu niepełnosprawności 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gdzie wszyscy mają równe prawa;</a:t>
            </a:r>
          </a:p>
          <a:p>
            <a:pPr marL="356870" lvl="1" indent="-174625">
              <a:lnSpc>
                <a:spcPct val="150000"/>
              </a:lnSpc>
              <a:buFont typeface="Noto Sans Symbols"/>
              <a:buChar char="▪"/>
            </a:pP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Problemem są bariery w niedostępnym (niedostosowanym) otoczeniu;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6870" lvl="1" indent="-174625">
              <a:lnSpc>
                <a:spcPct val="150000"/>
              </a:lnSpc>
              <a:buFont typeface="Noto Sans Symbols"/>
              <a:buChar char="▪"/>
            </a:pP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Naszą rolą jest je </a:t>
            </a: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niwelować przez poszukiwanie alternatywnych rozwiązań;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6870" lvl="1" indent="-174625">
              <a:lnSpc>
                <a:spcPct val="150000"/>
              </a:lnSpc>
              <a:buFont typeface="Noto Sans Symbols"/>
              <a:buChar char="▪"/>
            </a:pP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Najważniejsza jest likwidacja barier;</a:t>
            </a:r>
            <a:endParaRPr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5" name="Google Shape;195;p11"/>
          <p:cNvSpPr txBox="1"/>
          <p:nvPr/>
        </p:nvSpPr>
        <p:spPr>
          <a:xfrm>
            <a:off x="-13026" y="5970915"/>
            <a:ext cx="782881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pl-PL" sz="12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Źródło: opracowano na podstawie: </a:t>
            </a:r>
            <a:r>
              <a:rPr lang="pl-PL" sz="12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https://rpo.slaskie.pl/media/addons/ebiuletyn/2017/2/userfiles/images/home/54.jpg</a:t>
            </a:r>
            <a:r>
              <a:rPr lang="pl-PL" sz="1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6" name="Google Shape;196;p11"/>
          <p:cNvSpPr txBox="1">
            <a:spLocks noGrp="1"/>
          </p:cNvSpPr>
          <p:nvPr>
            <p:ph type="sldNum" idx="12"/>
          </p:nvPr>
        </p:nvSpPr>
        <p:spPr>
          <a:xfrm>
            <a:off x="9963150" y="647550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pl-PL"/>
              <a:pPr/>
              <a:t>11</a:t>
            </a:fld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2" title="Model prawno-człowieczy"/>
          <p:cNvSpPr txBox="1">
            <a:spLocks noGrp="1"/>
          </p:cNvSpPr>
          <p:nvPr>
            <p:ph type="title"/>
          </p:nvPr>
        </p:nvSpPr>
        <p:spPr>
          <a:xfrm>
            <a:off x="0" y="19273"/>
            <a:ext cx="10515600" cy="853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SzPts val="3600"/>
            </a:pPr>
            <a:r>
              <a:rPr lang="pl-PL" sz="3600" b="1" dirty="0"/>
              <a:t>Model praw</a:t>
            </a:r>
            <a:r>
              <a:rPr lang="pl-PL" sz="3600" b="1" dirty="0">
                <a:solidFill>
                  <a:srgbClr val="002060"/>
                </a:solidFill>
              </a:rPr>
              <a:t>(n)</a:t>
            </a:r>
            <a:r>
              <a:rPr lang="pl-PL" sz="3600" b="1" dirty="0"/>
              <a:t>o-człowieczy</a:t>
            </a:r>
            <a:endParaRPr dirty="0"/>
          </a:p>
        </p:txBody>
      </p:sp>
      <p:grpSp>
        <p:nvGrpSpPr>
          <p:cNvPr id="203" name="Google Shape;203;p12" descr="Model prawno człowieczy: Właczenie, uczestnictwo, niedyskryminacja, dostępność, uznanie różnic i różnorodności, równość szxans, poszukiwanie godności osobistej."/>
          <p:cNvGrpSpPr/>
          <p:nvPr/>
        </p:nvGrpSpPr>
        <p:grpSpPr>
          <a:xfrm>
            <a:off x="-5777654" y="-74292"/>
            <a:ext cx="10676378" cy="6913019"/>
            <a:chOff x="-5803150" y="-888719"/>
            <a:chExt cx="10839205" cy="6913019"/>
          </a:xfrm>
        </p:grpSpPr>
        <p:sp>
          <p:nvSpPr>
            <p:cNvPr id="204" name="Google Shape;204;p12"/>
            <p:cNvSpPr/>
            <p:nvPr/>
          </p:nvSpPr>
          <p:spPr>
            <a:xfrm>
              <a:off x="-5803150" y="-888719"/>
              <a:ext cx="6913019" cy="6913019"/>
            </a:xfrm>
            <a:prstGeom prst="blockArc">
              <a:avLst>
                <a:gd name="adj1" fmla="val 18900000"/>
                <a:gd name="adj2" fmla="val 2700000"/>
                <a:gd name="adj3" fmla="val 312"/>
              </a:avLst>
            </a:prstGeom>
            <a:noFill/>
            <a:ln w="12700" cap="flat" cmpd="sng">
              <a:solidFill>
                <a:srgbClr val="345A9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" name="Google Shape;205;p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360260" y="233463"/>
              <a:ext cx="4667483" cy="466721"/>
            </a:xfrm>
            <a:prstGeom prst="rect">
              <a:avLst/>
            </a:prstGeom>
            <a:solidFill>
              <a:srgbClr val="00499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6" name="Google Shape;206;p12">
              <a:extLs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SpPr txBox="1"/>
            <p:nvPr/>
          </p:nvSpPr>
          <p:spPr>
            <a:xfrm>
              <a:off x="360260" y="233463"/>
              <a:ext cx="4667483" cy="4667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70450" tIns="50800" rIns="50800" bIns="50800" anchor="ctr" anchorCtr="0">
              <a:noAutofit/>
            </a:bodyPr>
            <a:lstStyle/>
            <a:p>
              <a:pPr>
                <a:lnSpc>
                  <a:spcPct val="90000"/>
                </a:lnSpc>
                <a:buClr>
                  <a:schemeClr val="lt1"/>
                </a:buClr>
                <a:buSzPts val="2000"/>
              </a:pPr>
              <a:r>
                <a:rPr lang="pl-PL" sz="2000" dirty="0">
                  <a:solidFill>
                    <a:schemeClr val="l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Włączenie</a:t>
              </a:r>
              <a:endParaRPr sz="2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7" name="Google Shape;207;p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8559" y="175123"/>
              <a:ext cx="583401" cy="583401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8" name="Google Shape;208;p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82919" y="933956"/>
              <a:ext cx="4244824" cy="466721"/>
            </a:xfrm>
            <a:prstGeom prst="rect">
              <a:avLst/>
            </a:prstGeom>
            <a:solidFill>
              <a:srgbClr val="00499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9" name="Google Shape;209;p12">
              <a:extLs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SpPr txBox="1"/>
            <p:nvPr/>
          </p:nvSpPr>
          <p:spPr>
            <a:xfrm>
              <a:off x="782919" y="933956"/>
              <a:ext cx="4244824" cy="4667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70450" tIns="50800" rIns="50800" bIns="50800" anchor="ctr" anchorCtr="0">
              <a:noAutofit/>
            </a:bodyPr>
            <a:lstStyle/>
            <a:p>
              <a:pPr>
                <a:lnSpc>
                  <a:spcPct val="90000"/>
                </a:lnSpc>
                <a:buClr>
                  <a:schemeClr val="lt1"/>
                </a:buClr>
                <a:buSzPts val="2000"/>
              </a:pPr>
              <a:r>
                <a:rPr lang="pl-PL" sz="2000">
                  <a:solidFill>
                    <a:schemeClr val="l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Uczestnictwo</a:t>
              </a:r>
              <a:endParaRPr sz="2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0" name="Google Shape;210;p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491218" y="875616"/>
              <a:ext cx="583401" cy="583401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1" name="Google Shape;211;p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014533" y="1633936"/>
              <a:ext cx="4013210" cy="466721"/>
            </a:xfrm>
            <a:prstGeom prst="rect">
              <a:avLst/>
            </a:prstGeom>
            <a:solidFill>
              <a:srgbClr val="00499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2" name="Google Shape;212;p12">
              <a:extLs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SpPr txBox="1"/>
            <p:nvPr/>
          </p:nvSpPr>
          <p:spPr>
            <a:xfrm>
              <a:off x="1014533" y="1633936"/>
              <a:ext cx="4013210" cy="4667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70450" tIns="50800" rIns="50800" bIns="50800" anchor="ctr" anchorCtr="0">
              <a:noAutofit/>
            </a:bodyPr>
            <a:lstStyle/>
            <a:p>
              <a:pPr>
                <a:lnSpc>
                  <a:spcPct val="90000"/>
                </a:lnSpc>
                <a:buClr>
                  <a:schemeClr val="lt1"/>
                </a:buClr>
                <a:buSzPts val="2000"/>
              </a:pPr>
              <a:r>
                <a:rPr lang="pl-PL" sz="2000" dirty="0">
                  <a:solidFill>
                    <a:schemeClr val="l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Niedyskryminacja</a:t>
              </a:r>
              <a:endParaRPr sz="2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3" name="Google Shape;213;p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22832" y="1575595"/>
              <a:ext cx="583401" cy="583401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4" name="Google Shape;214;p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096798" y="2334429"/>
              <a:ext cx="3939257" cy="466721"/>
            </a:xfrm>
            <a:prstGeom prst="rect">
              <a:avLst/>
            </a:prstGeom>
            <a:solidFill>
              <a:srgbClr val="00499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5" name="Google Shape;215;p12">
              <a:extLs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SpPr txBox="1"/>
            <p:nvPr/>
          </p:nvSpPr>
          <p:spPr>
            <a:xfrm>
              <a:off x="1096798" y="2334429"/>
              <a:ext cx="3939257" cy="4667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70450" tIns="50800" rIns="50800" bIns="50800" anchor="ctr" anchorCtr="0">
              <a:noAutofit/>
            </a:bodyPr>
            <a:lstStyle/>
            <a:p>
              <a:pPr>
                <a:lnSpc>
                  <a:spcPct val="90000"/>
                </a:lnSpc>
                <a:buClr>
                  <a:schemeClr val="lt1"/>
                </a:buClr>
                <a:buSzPts val="2000"/>
              </a:pPr>
              <a:r>
                <a:rPr lang="pl-PL" sz="2000">
                  <a:solidFill>
                    <a:schemeClr val="l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Dostępność</a:t>
              </a:r>
              <a:endParaRPr sz="2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6" name="Google Shape;216;p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96785" y="2276089"/>
              <a:ext cx="583401" cy="583401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7" name="Google Shape;217;p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014533" y="3034922"/>
              <a:ext cx="4013210" cy="466721"/>
            </a:xfrm>
            <a:prstGeom prst="rect">
              <a:avLst/>
            </a:prstGeom>
            <a:solidFill>
              <a:srgbClr val="00499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8" name="Google Shape;218;p12">
              <a:extLs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SpPr txBox="1"/>
            <p:nvPr/>
          </p:nvSpPr>
          <p:spPr>
            <a:xfrm>
              <a:off x="1014533" y="3034922"/>
              <a:ext cx="4013210" cy="4667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70450" tIns="50800" rIns="50800" bIns="50800" anchor="ctr" anchorCtr="0">
              <a:noAutofit/>
            </a:bodyPr>
            <a:lstStyle/>
            <a:p>
              <a:pPr>
                <a:lnSpc>
                  <a:spcPct val="90000"/>
                </a:lnSpc>
                <a:buClr>
                  <a:schemeClr val="lt1"/>
                </a:buClr>
                <a:buSzPts val="2000"/>
              </a:pPr>
              <a:r>
                <a:rPr lang="pl-PL" sz="2000">
                  <a:solidFill>
                    <a:schemeClr val="l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Uznanie różnic i różnorodności</a:t>
              </a:r>
              <a:endParaRPr sz="2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9" name="Google Shape;219;p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22832" y="2976582"/>
              <a:ext cx="583401" cy="583401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0" name="Google Shape;220;p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82919" y="3734901"/>
              <a:ext cx="4244824" cy="466721"/>
            </a:xfrm>
            <a:prstGeom prst="rect">
              <a:avLst/>
            </a:prstGeom>
            <a:solidFill>
              <a:srgbClr val="00499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1" name="Google Shape;221;p12"/>
            <p:cNvSpPr txBox="1"/>
            <p:nvPr/>
          </p:nvSpPr>
          <p:spPr>
            <a:xfrm>
              <a:off x="782919" y="3734901"/>
              <a:ext cx="4244824" cy="4667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70450" tIns="50800" rIns="50800" bIns="50800" anchor="ctr" anchorCtr="0">
              <a:noAutofit/>
            </a:bodyPr>
            <a:lstStyle/>
            <a:p>
              <a:pPr>
                <a:lnSpc>
                  <a:spcPct val="90000"/>
                </a:lnSpc>
                <a:buClr>
                  <a:schemeClr val="lt1"/>
                </a:buClr>
                <a:buSzPts val="2000"/>
              </a:pPr>
              <a:r>
                <a:rPr lang="pl-PL" sz="2000">
                  <a:solidFill>
                    <a:schemeClr val="l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Równość szans</a:t>
              </a:r>
              <a:endParaRPr sz="2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2" name="Google Shape;222;p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491218" y="3676561"/>
              <a:ext cx="583401" cy="583401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3" name="Google Shape;223;p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360260" y="4435395"/>
              <a:ext cx="4667483" cy="466721"/>
            </a:xfrm>
            <a:prstGeom prst="rect">
              <a:avLst/>
            </a:prstGeom>
            <a:solidFill>
              <a:srgbClr val="00499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4" name="Google Shape;224;p12"/>
            <p:cNvSpPr txBox="1"/>
            <p:nvPr/>
          </p:nvSpPr>
          <p:spPr>
            <a:xfrm>
              <a:off x="360260" y="4435395"/>
              <a:ext cx="4667483" cy="4667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70450" tIns="50800" rIns="50800" bIns="50800" anchor="ctr" anchorCtr="0">
              <a:noAutofit/>
            </a:bodyPr>
            <a:lstStyle/>
            <a:p>
              <a:pPr>
                <a:lnSpc>
                  <a:spcPct val="90000"/>
                </a:lnSpc>
                <a:buClr>
                  <a:schemeClr val="lt1"/>
                </a:buClr>
                <a:buSzPts val="2000"/>
              </a:pPr>
              <a:r>
                <a:rPr lang="pl-PL" sz="2000">
                  <a:solidFill>
                    <a:schemeClr val="l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Poszanowanie godności osobistej</a:t>
              </a:r>
              <a:endParaRPr sz="200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" name="Google Shape;225;p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8559" y="4377054"/>
              <a:ext cx="583401" cy="583401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02" name="Google Shape;202;p12"/>
          <p:cNvSpPr txBox="1">
            <a:spLocks noGrp="1"/>
          </p:cNvSpPr>
          <p:nvPr>
            <p:ph type="body" idx="1"/>
          </p:nvPr>
        </p:nvSpPr>
        <p:spPr>
          <a:xfrm>
            <a:off x="5194231" y="1076080"/>
            <a:ext cx="6906551" cy="4810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56870" lvl="1" indent="-174625">
              <a:lnSpc>
                <a:spcPct val="150000"/>
              </a:lnSpc>
              <a:spcBef>
                <a:spcPts val="0"/>
              </a:spcBef>
              <a:buFont typeface="Noto Sans Symbols"/>
              <a:buChar char="▪"/>
            </a:pP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Ang.</a:t>
            </a:r>
            <a:r>
              <a:rPr lang="pl-PL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A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human rights model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356870" lvl="1" indent="-174625">
              <a:lnSpc>
                <a:spcPct val="150000"/>
              </a:lnSpc>
              <a:buFont typeface="Noto Sans Symbols"/>
              <a:buChar char="▪"/>
            </a:pP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Konwencja ONZ prezentuje model prawno-człowieczy;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6870" lvl="1" indent="-174625">
              <a:lnSpc>
                <a:spcPct val="150000"/>
              </a:lnSpc>
              <a:buFont typeface="Noto Sans Symbols"/>
              <a:buChar char="▪"/>
            </a:pP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Każda istota ludzka ma przyrodzone prawo do życia </a:t>
            </a:r>
            <a:b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korzystania z pełni innych praw na zasadzie równości </a:t>
            </a:r>
            <a:b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 innymi osobami;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6870" lvl="1" indent="-174625">
              <a:lnSpc>
                <a:spcPct val="150000"/>
              </a:lnSpc>
              <a:buFont typeface="Noto Sans Symbols"/>
              <a:buChar char="▪"/>
            </a:pP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Konwencja zobowiązuje państwo do tego, aby gwarantowało równe prawo do posiadania i dziedziczenia własności.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6" name="Google Shape;226;p12"/>
          <p:cNvSpPr txBox="1"/>
          <p:nvPr/>
        </p:nvSpPr>
        <p:spPr>
          <a:xfrm>
            <a:off x="0" y="5942842"/>
            <a:ext cx="751543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pl-PL" sz="12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Źródło: opracowano na podstawie: </a:t>
            </a:r>
            <a:r>
              <a:rPr lang="pl-PL" sz="12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https://www.fzjn.pl/podejscie-prawoczlowiecze-model-prawoczlowieczy</a:t>
            </a:r>
            <a:r>
              <a:rPr lang="pl-PL" sz="1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sz="12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7" name="Google Shape;227;p12"/>
          <p:cNvSpPr txBox="1">
            <a:spLocks noGrp="1"/>
          </p:cNvSpPr>
          <p:nvPr>
            <p:ph type="sldNum" idx="12"/>
          </p:nvPr>
        </p:nvSpPr>
        <p:spPr>
          <a:xfrm>
            <a:off x="9963150" y="6492875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pl-PL"/>
              <a:pPr/>
              <a:t>12</a:t>
            </a:fld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3"/>
          <p:cNvSpPr txBox="1">
            <a:spLocks noGrp="1"/>
          </p:cNvSpPr>
          <p:nvPr>
            <p:ph type="title"/>
          </p:nvPr>
        </p:nvSpPr>
        <p:spPr>
          <a:xfrm>
            <a:off x="0" y="1"/>
            <a:ext cx="6734885" cy="9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SzPts val="3600"/>
            </a:pPr>
            <a:r>
              <a:rPr lang="pl-PL" sz="3600" b="1" dirty="0">
                <a:solidFill>
                  <a:schemeClr val="tx1"/>
                </a:solidFill>
              </a:rPr>
              <a:t>Jakich słów należy unikać?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33" name="Google Shape;233;p13"/>
          <p:cNvSpPr txBox="1">
            <a:spLocks noGrp="1"/>
          </p:cNvSpPr>
          <p:nvPr>
            <p:ph type="body" idx="1"/>
          </p:nvPr>
        </p:nvSpPr>
        <p:spPr>
          <a:xfrm>
            <a:off x="52465" y="909001"/>
            <a:ext cx="6273985" cy="345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80975" lvl="1" indent="-180975">
              <a:lnSpc>
                <a:spcPct val="150000"/>
              </a:lnSpc>
              <a:spcBef>
                <a:spcPts val="0"/>
              </a:spcBef>
              <a:buFont typeface="Noto Sans Symbols"/>
              <a:buChar char="▪"/>
            </a:pP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Kaleka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słowo pochodzące z języka tureckiego – kiedyś powszechnie stosowane i oznaczające w swoim pierwszym znaczeniu osobę, która odniosła rany </a:t>
            </a:r>
            <a:b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walce. 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80975" lvl="1" indent="-180975">
              <a:lnSpc>
                <a:spcPct val="150000"/>
              </a:lnSpc>
              <a:buFont typeface="Noto Sans Symbols"/>
              <a:buChar char="▪"/>
            </a:pP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Inwalida 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słowo pochodzące z łaciny – także powszechnie stosowane, chociaż przez dużą część środowiska osób z niepełnosprawnością traktowane jako niestosowne.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5" name="Google Shape;235;p13" descr="&quot; &quot;"/>
          <p:cNvSpPr/>
          <p:nvPr/>
        </p:nvSpPr>
        <p:spPr>
          <a:xfrm>
            <a:off x="0" y="4365439"/>
            <a:ext cx="6105888" cy="1838560"/>
          </a:xfrm>
          <a:prstGeom prst="rect">
            <a:avLst/>
          </a:prstGeom>
          <a:solidFill>
            <a:srgbClr val="0049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19455"/>
            <a:r>
              <a:rPr lang="pl-PL" sz="2000" dirty="0">
                <a:solidFill>
                  <a:schemeClr val="lt1"/>
                </a:solidFill>
              </a:rPr>
              <a:t>Pojęcie bywa także mylone ze specjalnymi potrzebami edukacyjnymi (SPE) do których zaliczamy nie tylko przypadki następstw chorób i dysfunkcji, ale także szczególne uzdolnienia</a:t>
            </a:r>
            <a:endParaRPr lang="pl-PL" dirty="0">
              <a:solidFill>
                <a:schemeClr val="lt1"/>
              </a:solidFill>
            </a:endParaRPr>
          </a:p>
        </p:txBody>
      </p:sp>
      <p:sp>
        <p:nvSpPr>
          <p:cNvPr id="236" name="Google Shape;236;p13" descr="&quot; &quot;"/>
          <p:cNvSpPr/>
          <p:nvPr/>
        </p:nvSpPr>
        <p:spPr>
          <a:xfrm>
            <a:off x="6654429" y="912089"/>
            <a:ext cx="5537571" cy="1542489"/>
          </a:xfrm>
          <a:prstGeom prst="rect">
            <a:avLst/>
          </a:prstGeom>
          <a:solidFill>
            <a:srgbClr val="0049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20000">
              <a:buClr>
                <a:schemeClr val="lt1"/>
              </a:buClr>
              <a:buSzPts val="2000"/>
            </a:pPr>
            <a:r>
              <a:rPr lang="pl-PL" sz="2000" dirty="0">
                <a:solidFill>
                  <a:schemeClr val="lt1"/>
                </a:solidFill>
              </a:rPr>
              <a:t>Szczególne potrzeby są często mylone ze specjalnymi potrzebami lub stosowane zamiennie</a:t>
            </a:r>
            <a:endParaRPr sz="2000" dirty="0">
              <a:solidFill>
                <a:schemeClr val="lt1"/>
              </a:solidFill>
            </a:endParaRPr>
          </a:p>
        </p:txBody>
      </p:sp>
      <p:sp>
        <p:nvSpPr>
          <p:cNvPr id="234" name="Google Shape;234;p13"/>
          <p:cNvSpPr txBox="1"/>
          <p:nvPr/>
        </p:nvSpPr>
        <p:spPr>
          <a:xfrm>
            <a:off x="6654429" y="2454579"/>
            <a:ext cx="5537571" cy="32744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80975" indent="-180975">
              <a:lnSpc>
                <a:spcPct val="150000"/>
              </a:lnSpc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Sprawny inaczej </a:t>
            </a:r>
            <a: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określenie modne w latach dziewięćdziesiątych  dwudziestego wieku, dzisiaj już rzadko używane. </a:t>
            </a:r>
            <a:endParaRPr sz="2000" b="1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80975" indent="-180975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Niepełnosprawny</a:t>
            </a:r>
            <a: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używamy pojęcia osoba </a:t>
            </a:r>
            <a:b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 niepełnosprawnością jako cecha, lub osoba ze szczególnymi potrzebami, w szerszym kontekście.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189" lvl="1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</a:pPr>
            <a:endParaRPr sz="2000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00" lvl="1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</a:pPr>
            <a:endParaRPr sz="2000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1800"/>
            </a:pPr>
            <a:endParaRPr sz="2000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9" name="Google Shape;239;p13"/>
          <p:cNvSpPr txBox="1">
            <a:spLocks noGrp="1"/>
          </p:cNvSpPr>
          <p:nvPr>
            <p:ph type="sldNum" idx="12"/>
          </p:nvPr>
        </p:nvSpPr>
        <p:spPr>
          <a:xfrm>
            <a:off x="9934574" y="6492875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pl-PL"/>
              <a:pPr/>
              <a:t>13</a:t>
            </a:fld>
            <a:endParaRPr dirty="0"/>
          </a:p>
        </p:txBody>
      </p:sp>
      <p:pic>
        <p:nvPicPr>
          <p:cNvPr id="237" name="Google Shape;237;p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  <a:biLevel thresh="25000"/>
          </a:blip>
          <a:srcRect/>
          <a:stretch/>
        </p:blipFill>
        <p:spPr>
          <a:xfrm>
            <a:off x="6654429" y="1188690"/>
            <a:ext cx="772617" cy="7726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  <a:biLevel thresh="25000"/>
          </a:blip>
          <a:srcRect/>
          <a:stretch/>
        </p:blipFill>
        <p:spPr>
          <a:xfrm>
            <a:off x="-2602" y="4818317"/>
            <a:ext cx="772617" cy="7726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4"/>
          <p:cNvSpPr txBox="1">
            <a:spLocks noGrp="1"/>
          </p:cNvSpPr>
          <p:nvPr>
            <p:ph type="title"/>
          </p:nvPr>
        </p:nvSpPr>
        <p:spPr>
          <a:xfrm>
            <a:off x="0" y="42880"/>
            <a:ext cx="9075778" cy="693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Podsumowanie</a:t>
            </a:r>
            <a:endParaRPr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6" name="Google Shape;246;p14"/>
          <p:cNvSpPr txBox="1">
            <a:spLocks noGrp="1"/>
          </p:cNvSpPr>
          <p:nvPr>
            <p:ph type="body" idx="4294967295"/>
          </p:nvPr>
        </p:nvSpPr>
        <p:spPr>
          <a:xfrm>
            <a:off x="-28573" y="856386"/>
            <a:ext cx="12192000" cy="204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ctr" anchorCtr="0">
            <a:noAutofit/>
          </a:bodyPr>
          <a:lstStyle/>
          <a:p>
            <a:pPr marL="363538" indent="-180975">
              <a:lnSpc>
                <a:spcPct val="150000"/>
              </a:lnSpc>
              <a:spcBef>
                <a:spcPts val="0"/>
              </a:spcBef>
              <a:buSzPts val="1800"/>
              <a:buFont typeface="Noto Sans Symbols"/>
              <a:buChar char="▪"/>
            </a:pP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pamiętaj, że u każdego z nas może pojawić się szczególna potrzeba w dowolnym momencie życia i każdy z nas może potrzebować wówczas różnego rodzaju wsparcia. </a:t>
            </a:r>
          </a:p>
          <a:p>
            <a:pPr marL="105750" indent="8549">
              <a:lnSpc>
                <a:spcPct val="150000"/>
              </a:lnSpc>
              <a:spcBef>
                <a:spcPts val="600"/>
              </a:spcBef>
              <a:buSzPts val="1800"/>
              <a:buNone/>
            </a:pP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7" name="Google Shape;247;p14"/>
          <p:cNvSpPr txBox="1"/>
          <p:nvPr/>
        </p:nvSpPr>
        <p:spPr>
          <a:xfrm>
            <a:off x="4318082" y="3054542"/>
            <a:ext cx="5097707" cy="965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b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3600"/>
            </a:pPr>
            <a:r>
              <a:rPr lang="pl-PL" sz="360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Dziękujemy za uwagę</a:t>
            </a:r>
            <a:endParaRPr sz="3600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50" name="Google Shape;250;p14" descr="Obraz przedstawia grupę studentów, w tym osoby z niepełnosprawnościami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7785" y="3537460"/>
            <a:ext cx="2836046" cy="246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14" descr="&quot; &quot;"/>
          <p:cNvSpPr/>
          <p:nvPr/>
        </p:nvSpPr>
        <p:spPr>
          <a:xfrm>
            <a:off x="6065619" y="4862949"/>
            <a:ext cx="6133010" cy="1229583"/>
          </a:xfrm>
          <a:prstGeom prst="rect">
            <a:avLst/>
          </a:prstGeom>
          <a:solidFill>
            <a:srgbClr val="0049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20000">
              <a:buClr>
                <a:schemeClr val="lt1"/>
              </a:buClr>
              <a:buSzPts val="2000"/>
            </a:pPr>
            <a:r>
              <a:rPr lang="pl-PL" sz="2000" dirty="0">
                <a:solidFill>
                  <a:schemeClr val="lt1"/>
                </a:solidFill>
              </a:rPr>
              <a:t>Więcej szczegółowych informacji udzieli Państwu Uniwersyteckie Centrum Wsparcia Osób z Niepełnosprawnościami</a:t>
            </a:r>
            <a:endParaRPr dirty="0"/>
          </a:p>
        </p:txBody>
      </p:sp>
      <p:sp>
        <p:nvSpPr>
          <p:cNvPr id="251" name="Google Shape;251;p14"/>
          <p:cNvSpPr txBox="1"/>
          <p:nvPr/>
        </p:nvSpPr>
        <p:spPr>
          <a:xfrm>
            <a:off x="9934577" y="6492875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r"/>
            <a:fld id="{00000000-1234-1234-1234-123412341234}" type="slidenum">
              <a:rPr lang="pl-PL" sz="1200">
                <a:solidFill>
                  <a:srgbClr val="888888"/>
                </a:solidFill>
              </a:rPr>
              <a:pPr algn="r"/>
              <a:t>14</a:t>
            </a:fld>
            <a:endParaRPr sz="1200" dirty="0">
              <a:solidFill>
                <a:srgbClr val="888888"/>
              </a:solidFill>
            </a:endParaRPr>
          </a:p>
        </p:txBody>
      </p:sp>
      <p:pic>
        <p:nvPicPr>
          <p:cNvPr id="249" name="Google Shape;249;p1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4">
            <a:alphaModFix/>
            <a:biLevel thresh="25000"/>
          </a:blip>
          <a:srcRect/>
          <a:stretch/>
        </p:blipFill>
        <p:spPr>
          <a:xfrm>
            <a:off x="6065619" y="5040728"/>
            <a:ext cx="772617" cy="7726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" descr="&quot; &quot;"/>
          <p:cNvSpPr txBox="1">
            <a:spLocks noGrp="1"/>
          </p:cNvSpPr>
          <p:nvPr>
            <p:ph type="title"/>
          </p:nvPr>
        </p:nvSpPr>
        <p:spPr>
          <a:xfrm>
            <a:off x="0" y="2043214"/>
            <a:ext cx="12192000" cy="2376387"/>
          </a:xfrm>
          <a:prstGeom prst="rect">
            <a:avLst/>
          </a:prstGeom>
          <a:solidFill>
            <a:srgbClr val="0049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539750">
              <a:lnSpc>
                <a:spcPct val="100000"/>
              </a:lnSpc>
              <a:buClr>
                <a:schemeClr val="lt1"/>
              </a:buClr>
              <a:buSzPts val="4800"/>
            </a:pPr>
            <a:r>
              <a:rPr lang="pl-PL" sz="4800" b="1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Regulacje prawne i zmiany w podejściu do zagadnień niepełnosprawności</a:t>
            </a:r>
            <a:endParaRPr sz="4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" name="Google Shape;99;p2"/>
          <p:cNvSpPr txBox="1">
            <a:spLocks noGrp="1"/>
          </p:cNvSpPr>
          <p:nvPr>
            <p:ph type="sldNum" idx="12"/>
          </p:nvPr>
        </p:nvSpPr>
        <p:spPr>
          <a:xfrm>
            <a:off x="9963150" y="6492875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pl-PL"/>
              <a:pPr/>
              <a:t>2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"/>
          <p:cNvSpPr txBox="1">
            <a:spLocks noGrp="1"/>
          </p:cNvSpPr>
          <p:nvPr>
            <p:ph type="title"/>
          </p:nvPr>
        </p:nvSpPr>
        <p:spPr>
          <a:xfrm>
            <a:off x="1" y="0"/>
            <a:ext cx="901318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Podstawa prawna (1 z 2)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" name="Google Shape;105;p3"/>
          <p:cNvSpPr txBox="1"/>
          <p:nvPr/>
        </p:nvSpPr>
        <p:spPr>
          <a:xfrm>
            <a:off x="0" y="1027866"/>
            <a:ext cx="11873851" cy="5012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58775" lvl="1" indent="-177800">
              <a:lnSpc>
                <a:spcPct val="150000"/>
              </a:lnSpc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Konwencja ONZ o prawach osób niepełnosprawnych </a:t>
            </a:r>
            <a:r>
              <a:rPr lang="pl-PL" sz="20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 13 grudnia 2006 r.; </a:t>
            </a:r>
            <a:endParaRPr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lvl="1" indent="-177800">
              <a:lnSpc>
                <a:spcPct val="150000"/>
              </a:lnSpc>
              <a:spcBef>
                <a:spcPts val="400"/>
              </a:spcBef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Prawo o szkolnictwie wyższym i nauce </a:t>
            </a:r>
            <a:r>
              <a:rPr lang="pl-PL" sz="20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 Ustawa z dnia 20 lipca 2018 r. nazywana Ustawą 2.0, Konstytucją dla nauki (znowelizowana);</a:t>
            </a:r>
            <a:r>
              <a:rPr lang="pl-PL" sz="2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lvl="1" indent="-177800">
              <a:lnSpc>
                <a:spcPct val="150000"/>
              </a:lnSpc>
              <a:spcBef>
                <a:spcPts val="400"/>
              </a:spcBef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Ustawa o zapewnianiu dostępności osobom ze szczególnymi potrzebami </a:t>
            </a:r>
            <a:r>
              <a:rPr lang="pl-PL" sz="20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 19 lipca 2019 r (znowelizowana);</a:t>
            </a:r>
            <a:endParaRPr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lvl="1" indent="-177800">
              <a:lnSpc>
                <a:spcPct val="150000"/>
              </a:lnSpc>
              <a:spcBef>
                <a:spcPts val="400"/>
              </a:spcBef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Ustawa o dostępności cyfrowej stron internetowych i aplikacji mobilnych podmiotów publicznych</a:t>
            </a:r>
            <a:r>
              <a:rPr lang="pl-PL" sz="20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z dnia 4 kwietnia 2019 r. (znowelizowana);</a:t>
            </a:r>
            <a:endParaRPr lang="pl-PL"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lvl="1" indent="-177800">
              <a:lnSpc>
                <a:spcPct val="150000"/>
              </a:lnSpc>
              <a:spcBef>
                <a:spcPts val="400"/>
              </a:spcBef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/>
              </a:rPr>
              <a:t>Ustawa o zapewnianiu spełniania wymagań dostępności niektórych produktów i usług przez podmioty gospodarcze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/>
              </a:rPr>
              <a:t> z dnia 26 kwietnia 2024 r. 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358775" lvl="1" indent="-177800">
              <a:lnSpc>
                <a:spcPct val="150000"/>
              </a:lnSpc>
              <a:spcBef>
                <a:spcPts val="400"/>
              </a:spcBef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Konstytucja RP</a:t>
            </a:r>
            <a:r>
              <a:rPr lang="pl-PL" sz="20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;</a:t>
            </a:r>
            <a:r>
              <a:rPr lang="pl-PL" sz="20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endParaRPr lang="pl-PL" sz="2000" u="sng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lvl="1" indent="-177800">
              <a:lnSpc>
                <a:spcPct val="150000"/>
              </a:lnSpc>
              <a:spcBef>
                <a:spcPts val="400"/>
              </a:spcBef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Ustawa o wdrożeniu niektórych przepisów Unii Europejskiej w zakresie równego traktowania </a:t>
            </a:r>
            <a:r>
              <a:rPr lang="pl-PL" sz="20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 dnia 3 grudnia 2010 r. (zaktualizowana);</a:t>
            </a:r>
            <a:endParaRPr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" name="Google Shape;106;p3"/>
          <p:cNvSpPr txBox="1">
            <a:spLocks noGrp="1"/>
          </p:cNvSpPr>
          <p:nvPr>
            <p:ph type="sldNum" idx="12"/>
          </p:nvPr>
        </p:nvSpPr>
        <p:spPr>
          <a:xfrm>
            <a:off x="9258901" y="6492875"/>
            <a:ext cx="29330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pl-PL"/>
              <a:pPr/>
              <a:t>3</a:t>
            </a:fld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>
            <a:spLocks noGrp="1"/>
          </p:cNvSpPr>
          <p:nvPr>
            <p:ph type="title"/>
          </p:nvPr>
        </p:nvSpPr>
        <p:spPr>
          <a:xfrm>
            <a:off x="0" y="-8999"/>
            <a:ext cx="677255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Podstawa prawna (2 z 2)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" name="Google Shape;112;p4"/>
          <p:cNvSpPr txBox="1"/>
          <p:nvPr/>
        </p:nvSpPr>
        <p:spPr>
          <a:xfrm>
            <a:off x="0" y="621793"/>
            <a:ext cx="11873851" cy="5965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58775" lvl="1" indent="-177800">
              <a:lnSpc>
                <a:spcPct val="150000"/>
              </a:lnSpc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Karta Praw Osób Niepełnosprawnych</a:t>
            </a:r>
            <a:r>
              <a:rPr lang="pl-PL" sz="20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;</a:t>
            </a:r>
            <a:endParaRPr lang="pl-PL"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lvl="1" indent="-177800">
              <a:lnSpc>
                <a:spcPct val="150000"/>
              </a:lnSpc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Ustawa o Rzeczniku Praw Obywatelskich </a:t>
            </a:r>
            <a:r>
              <a:rPr lang="pl-PL" sz="20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 z dnia 15 lipca 1987 r (zaktualizowana);</a:t>
            </a:r>
            <a:r>
              <a:rPr lang="pl-PL" sz="2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lvl="1" indent="-177800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Ustawa o rehabilitacji zawodowej i społecznej </a:t>
            </a:r>
            <a:r>
              <a:rPr lang="pl-PL" sz="20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 dnia 27 sierpnia 1997 r. (zaktualizowana);</a:t>
            </a:r>
            <a:endParaRPr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lvl="1" indent="-177800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Rozporządzenie w sprawie Krajowych Ram Interoperacyjności</a:t>
            </a:r>
            <a:r>
              <a:rPr lang="pl-PL" sz="20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;</a:t>
            </a:r>
            <a:endParaRPr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lvl="1" indent="-177800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Strategia na rzecz Osób z Niepełnosprawnościami </a:t>
            </a:r>
            <a:r>
              <a:rPr lang="pl-PL" sz="20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2021–2030;</a:t>
            </a:r>
            <a:endParaRPr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lvl="1" indent="-177800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Dostępność Plus </a:t>
            </a:r>
            <a:r>
              <a:rPr lang="pl-PL" sz="20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2018-2025;</a:t>
            </a:r>
            <a:endParaRPr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lvl="1" indent="-177800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Wytyczne dotyczące realizacji zasad równościowych</a:t>
            </a:r>
            <a:r>
              <a:rPr lang="pl-PL" sz="20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;</a:t>
            </a:r>
            <a:endParaRPr lang="pl-PL"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lvl="1" indent="-177800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Wewnętrzne Zarządzenia, Regulaminy i Wskazówki dotyczące dostępności strona Uniwersyteckiego Centrum Wsparcia Osób z Niepełnosprawnościami UJK (CWOZN)</a:t>
            </a:r>
            <a:r>
              <a:rPr lang="pl-PL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pl-PL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tym: </a:t>
            </a:r>
          </a:p>
          <a:p>
            <a:pPr marL="627063" lvl="1" indent="-266700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800"/>
              <a:buFont typeface="Wingdings" panose="05000000000000000000" pitchFamily="2" charset="2"/>
              <a:buChar char="ü"/>
            </a:pPr>
            <a:r>
              <a:rPr lang="pl-PL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Zarządzenie Rektora nr 213/2024 w sprawie zapewniania dostępności w Uniwersytecie Jana Kochanowskiego w Kielcach</a:t>
            </a:r>
            <a:endParaRPr lang="pl-PL" sz="2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lvl="1" indent="-176212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800"/>
              <a:buFont typeface="Noto Sans Symbols"/>
              <a:buChar char="▪"/>
            </a:pPr>
            <a:endParaRPr lang="pl-PL" sz="1800" dirty="0">
              <a:solidFill>
                <a:schemeClr val="tx1"/>
              </a:solidFill>
            </a:endParaRPr>
          </a:p>
        </p:txBody>
      </p:sp>
      <p:sp>
        <p:nvSpPr>
          <p:cNvPr id="113" name="Google Shape;113;p4"/>
          <p:cNvSpPr txBox="1">
            <a:spLocks noGrp="1"/>
          </p:cNvSpPr>
          <p:nvPr>
            <p:ph type="sldNum" idx="12"/>
          </p:nvPr>
        </p:nvSpPr>
        <p:spPr>
          <a:xfrm>
            <a:off x="9963150" y="6492875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pl-PL"/>
              <a:pPr/>
              <a:t>4</a:t>
            </a:fld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"/>
          <p:cNvSpPr txBox="1">
            <a:spLocks noGrp="1"/>
          </p:cNvSpPr>
          <p:nvPr>
            <p:ph type="title"/>
          </p:nvPr>
        </p:nvSpPr>
        <p:spPr>
          <a:xfrm>
            <a:off x="0" y="-6773"/>
            <a:ext cx="5004059" cy="913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Konstytucja RP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Google Shape;120;p5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7602201" y="287002"/>
            <a:ext cx="4589799" cy="1122179"/>
          </a:xfrm>
          <a:prstGeom prst="rect">
            <a:avLst/>
          </a:prstGeom>
          <a:solidFill>
            <a:srgbClr val="0049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20000">
              <a:buClr>
                <a:schemeClr val="lt1"/>
              </a:buClr>
              <a:buSzPts val="2000"/>
            </a:pPr>
            <a:r>
              <a:rPr lang="pl-PL" sz="2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także szereg innych praw w tym - Równość i zakaz dyskryminacji 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Google Shape;119;p5"/>
          <p:cNvSpPr txBox="1">
            <a:spLocks noGrp="1"/>
          </p:cNvSpPr>
          <p:nvPr>
            <p:ph type="body" idx="1"/>
          </p:nvPr>
        </p:nvSpPr>
        <p:spPr>
          <a:xfrm>
            <a:off x="0" y="900169"/>
            <a:ext cx="11913898" cy="4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80975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Zapewnia między innymi:</a:t>
            </a:r>
            <a:endParaRPr lang="pl-PL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6870" lvl="1" indent="-174625">
              <a:lnSpc>
                <a:spcPct val="150000"/>
              </a:lnSpc>
              <a:buFont typeface="Noto Sans Symbols"/>
              <a:buChar char="▪"/>
            </a:pP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Prawo do nauki: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6870" lvl="1" indent="0">
              <a:lnSpc>
                <a:spcPct val="150000"/>
              </a:lnSpc>
              <a:buNone/>
            </a:pP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Art. 70.1. </a:t>
            </a: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Każdy ma prawo do nauki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(…) Władze publiczne zapewniają obywatelom powszechny i równy dostęp do wykształcenia;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6870" lvl="1" indent="-174625">
              <a:lnSpc>
                <a:spcPct val="160000"/>
              </a:lnSpc>
              <a:buFont typeface="Noto Sans Symbols"/>
              <a:buChar char="▪"/>
            </a:pP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Godność: 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6870" lvl="1" indent="0">
              <a:lnSpc>
                <a:spcPct val="150000"/>
              </a:lnSpc>
              <a:buClr>
                <a:schemeClr val="accent1"/>
              </a:buClr>
              <a:buNone/>
            </a:pP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Art. 30. Przyrodzona i niezbywalna </a:t>
            </a: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godność człowieka stanowi źródło wolności i praw człowieka i obywatela.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Jest ona nienaruszalna, a jej poszanowanie i ochrona jest obowiązkiem władz publicznych. Ma ona przyczynić się do </a:t>
            </a: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poprawy sytuacji osób z niepełnosprawnościami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poprzez </a:t>
            </a: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umożliwienie im rzeczywistego korzystania ze wszystkich praw człowieka i podstawowych wolności, na równi z innymi osobami.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-114300">
              <a:buNone/>
            </a:pPr>
            <a:endParaRPr sz="1800" dirty="0"/>
          </a:p>
        </p:txBody>
      </p:sp>
      <p:sp>
        <p:nvSpPr>
          <p:cNvPr id="122" name="Google Shape;122;p5"/>
          <p:cNvSpPr txBox="1">
            <a:spLocks noGrp="1"/>
          </p:cNvSpPr>
          <p:nvPr>
            <p:ph type="sldNum" idx="12"/>
          </p:nvPr>
        </p:nvSpPr>
        <p:spPr>
          <a:xfrm>
            <a:off x="9963150" y="6492875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pl-PL"/>
              <a:pPr/>
              <a:t>5</a:t>
            </a:fld>
            <a:endParaRPr dirty="0"/>
          </a:p>
        </p:txBody>
      </p:sp>
      <p:pic>
        <p:nvPicPr>
          <p:cNvPr id="121" name="Google Shape;121;p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  <a:biLevel thresh="25000"/>
          </a:blip>
          <a:srcRect/>
          <a:stretch/>
        </p:blipFill>
        <p:spPr>
          <a:xfrm>
            <a:off x="7602201" y="461782"/>
            <a:ext cx="812695" cy="7726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"/>
          <p:cNvSpPr txBox="1">
            <a:spLocks noGrp="1"/>
          </p:cNvSpPr>
          <p:nvPr>
            <p:ph type="title"/>
          </p:nvPr>
        </p:nvSpPr>
        <p:spPr>
          <a:xfrm>
            <a:off x="0" y="-1"/>
            <a:ext cx="5119305" cy="901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Konwencja ONZ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8" name="Google Shape;128;p6"/>
          <p:cNvSpPr txBox="1">
            <a:spLocks noGrp="1"/>
          </p:cNvSpPr>
          <p:nvPr>
            <p:ph type="body" idx="1"/>
          </p:nvPr>
        </p:nvSpPr>
        <p:spPr>
          <a:xfrm>
            <a:off x="0" y="901050"/>
            <a:ext cx="12192000" cy="3557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56870" lvl="1" indent="-174625">
              <a:lnSpc>
                <a:spcPct val="150000"/>
              </a:lnSpc>
              <a:spcBef>
                <a:spcPts val="0"/>
              </a:spcBef>
              <a:buFont typeface="Noto Sans Symbols"/>
              <a:buChar char="▪"/>
            </a:pP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Konwencja Organizacji Narodów Zjednoczonych o Prawach Osób Niepełnosprawnych.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6870" lvl="1" indent="-174625">
              <a:lnSpc>
                <a:spcPct val="150000"/>
              </a:lnSpc>
              <a:buFont typeface="Noto Sans Symbols"/>
              <a:buChar char="▪"/>
            </a:pP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 ona przyczynić się do </a:t>
            </a: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poprawy sytuacji osób z niepełnosprawnościami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poprzez </a:t>
            </a:r>
            <a:r>
              <a:rPr lang="pl-PL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umożliwienie im rzeczywistego korzystania ze wszystkich praw człowieka i podstawowych wolności, na równi z innymi osobami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6870" lvl="1" indent="-174625">
              <a:lnSpc>
                <a:spcPct val="150000"/>
              </a:lnSpc>
              <a:buFont typeface="Noto Sans Symbols"/>
              <a:buChar char="▪"/>
            </a:pP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Konwencja ONZ o prawach osób niepełnosprawnych jest pierwszym międzynarodowym aktem prawnym, który odnosi się kompleksowo do osób z niepełnosprawnościami, przyjętym przez Zgromadzenie Ogólne Narodów Zjednoczonych 13 grudnia 2006 r., na mocy rezolucji nr 61/106. 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9" name="Google Shape;129;p6" descr="&quot; &quot;"/>
          <p:cNvSpPr/>
          <p:nvPr/>
        </p:nvSpPr>
        <p:spPr>
          <a:xfrm>
            <a:off x="7238815" y="5008834"/>
            <a:ext cx="4953185" cy="1122179"/>
          </a:xfrm>
          <a:prstGeom prst="rect">
            <a:avLst/>
          </a:prstGeom>
          <a:solidFill>
            <a:srgbClr val="0049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20000">
              <a:buClr>
                <a:schemeClr val="lt1"/>
              </a:buClr>
              <a:buSzPts val="2000"/>
            </a:pPr>
            <a:r>
              <a:rPr lang="pl-PL" sz="2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Akt zapoczątkował tworzenie regulacji praw OzN i zmiany w podejściu do niepełnosprawności</a:t>
            </a:r>
            <a:endParaRPr sz="2000" dirty="0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1" name="Google Shape;131;p6"/>
          <p:cNvSpPr txBox="1">
            <a:spLocks noGrp="1"/>
          </p:cNvSpPr>
          <p:nvPr>
            <p:ph type="sldNum" idx="12"/>
          </p:nvPr>
        </p:nvSpPr>
        <p:spPr>
          <a:xfrm>
            <a:off x="9963150" y="6492875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pl-PL"/>
              <a:pPr/>
              <a:t>6</a:t>
            </a:fld>
            <a:endParaRPr dirty="0"/>
          </a:p>
        </p:txBody>
      </p:sp>
      <p:pic>
        <p:nvPicPr>
          <p:cNvPr id="130" name="Google Shape;130;p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  <a:biLevel thresh="25000"/>
          </a:blip>
          <a:srcRect/>
          <a:stretch/>
        </p:blipFill>
        <p:spPr>
          <a:xfrm>
            <a:off x="7230348" y="5104184"/>
            <a:ext cx="772617" cy="7726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"/>
          <p:cNvSpPr txBox="1">
            <a:spLocks noGrp="1"/>
          </p:cNvSpPr>
          <p:nvPr>
            <p:ph type="title"/>
          </p:nvPr>
        </p:nvSpPr>
        <p:spPr>
          <a:xfrm>
            <a:off x="0" y="0"/>
            <a:ext cx="8304583" cy="909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Ustawa o zapewnianiu dostępności</a:t>
            </a:r>
            <a:endParaRPr sz="3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7" name="Google Shape;137;p7"/>
          <p:cNvSpPr txBox="1"/>
          <p:nvPr/>
        </p:nvSpPr>
        <p:spPr>
          <a:xfrm>
            <a:off x="0" y="853198"/>
            <a:ext cx="12107457" cy="3785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56870" indent="-174625">
              <a:lnSpc>
                <a:spcPct val="150000"/>
              </a:lnSpc>
            </a:pPr>
            <a:r>
              <a:rPr lang="pl-PL" sz="200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Ustawa o dostępności osobom ze szczególnymi potrzebami</a:t>
            </a:r>
            <a:endParaRPr lang="pl-PL" sz="2000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6870" indent="-174625">
              <a:lnSpc>
                <a:spcPct val="150000"/>
              </a:lnSpc>
            </a:pPr>
            <a: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 dnia 19 lipca 2019 r została znowelizowana w Dz. U. z 2022 r. poz. 2240.;</a:t>
            </a:r>
            <a:endParaRPr sz="2000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6870" indent="-174625">
              <a:lnSpc>
                <a:spcPct val="150000"/>
              </a:lnSpc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reguluje zasady i standardy dostępności architektonicznej i informacyjno-komunikacyjnej;</a:t>
            </a:r>
            <a:endParaRPr sz="2000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6870" indent="-174625">
              <a:lnSpc>
                <a:spcPct val="150000"/>
              </a:lnSpc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określa rolę i zadania koordynatorów dostępności;</a:t>
            </a:r>
            <a:endParaRPr sz="2000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6870" indent="-174625">
              <a:lnSpc>
                <a:spcPct val="150000"/>
              </a:lnSpc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reguluje procedurę tworzenia i udostępniania raportów dostępności, raporty muszą być publikowane </a:t>
            </a:r>
            <a:b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Biuletynie Informacji Publicznej co 4 lata;</a:t>
            </a:r>
            <a:endParaRPr sz="2000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6870" indent="-174625">
              <a:lnSpc>
                <a:spcPct val="150000"/>
              </a:lnSpc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osobom ze szczególnymi potrzebami przysługuje możliwość złożenia skargi na brak dostępności, którą podmiot jest zobowiązany zapewnić. Ustawa reguluje także kwestię kar w tym obszarze.</a:t>
            </a:r>
            <a:endParaRPr sz="2000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8" name="Google Shape;138;p7" descr="&quot; &quot;"/>
          <p:cNvSpPr/>
          <p:nvPr/>
        </p:nvSpPr>
        <p:spPr>
          <a:xfrm>
            <a:off x="5766727" y="5187521"/>
            <a:ext cx="6425273" cy="1025242"/>
          </a:xfrm>
          <a:prstGeom prst="rect">
            <a:avLst/>
          </a:prstGeom>
          <a:solidFill>
            <a:srgbClr val="0049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19455">
              <a:buClr>
                <a:schemeClr val="lt1"/>
              </a:buClr>
              <a:buSzPts val="2000"/>
            </a:pPr>
            <a:r>
              <a:rPr lang="pl-PL" sz="2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dalszej części szczegółowo omówiono zagadnienia ustawy związane z zapewnianiem dostępności</a:t>
            </a:r>
          </a:p>
        </p:txBody>
      </p:sp>
      <p:sp>
        <p:nvSpPr>
          <p:cNvPr id="140" name="Google Shape;140;p7"/>
          <p:cNvSpPr txBox="1">
            <a:spLocks noGrp="1"/>
          </p:cNvSpPr>
          <p:nvPr>
            <p:ph type="sldNum" idx="12"/>
          </p:nvPr>
        </p:nvSpPr>
        <p:spPr>
          <a:xfrm>
            <a:off x="9963150" y="6492875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pl-PL"/>
              <a:pPr/>
              <a:t>7</a:t>
            </a:fld>
            <a:endParaRPr dirty="0"/>
          </a:p>
        </p:txBody>
      </p:sp>
      <p:pic>
        <p:nvPicPr>
          <p:cNvPr id="139" name="Google Shape;139;p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  <a:biLevel thresh="25000"/>
          </a:blip>
          <a:srcRect/>
          <a:stretch/>
        </p:blipFill>
        <p:spPr>
          <a:xfrm>
            <a:off x="5766727" y="5232185"/>
            <a:ext cx="772617" cy="7726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"/>
          <p:cNvSpPr txBox="1">
            <a:spLocks noGrp="1"/>
          </p:cNvSpPr>
          <p:nvPr>
            <p:ph type="title"/>
          </p:nvPr>
        </p:nvSpPr>
        <p:spPr>
          <a:xfrm>
            <a:off x="0" y="1"/>
            <a:ext cx="9432583" cy="8941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Zadania koordynatora</a:t>
            </a:r>
            <a:endParaRPr sz="3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6" name="Google Shape;146;p8"/>
          <p:cNvSpPr txBox="1"/>
          <p:nvPr/>
        </p:nvSpPr>
        <p:spPr>
          <a:xfrm>
            <a:off x="-39336" y="1149573"/>
            <a:ext cx="11793047" cy="2554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57188" indent="-174625">
              <a:lnSpc>
                <a:spcPct val="150000"/>
              </a:lnSpc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wsparcie osób ze szczególnymi potrzebami w dostępie do usług świadczonych przez podmiot;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7188" indent="-174625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przygotowanie i koordynacja wdrożenia planu działania na rzecz poprawy zapewniania dostępności osobom ze szczególnymi potrzebami przez podmiot;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7188" indent="-174625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monitorowanie działalności podmiotu, w zakresie zapewniania dostępności osobom ze szczególnymi potrzebami. 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7" name="Google Shape;147;p8" descr="&quot; &quot;"/>
          <p:cNvSpPr/>
          <p:nvPr/>
        </p:nvSpPr>
        <p:spPr>
          <a:xfrm>
            <a:off x="6527615" y="4402630"/>
            <a:ext cx="5664385" cy="1450865"/>
          </a:xfrm>
          <a:prstGeom prst="rect">
            <a:avLst/>
          </a:prstGeom>
          <a:solidFill>
            <a:srgbClr val="0049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20000">
              <a:buClr>
                <a:schemeClr val="lt1"/>
              </a:buClr>
              <a:buSzPts val="2000"/>
            </a:pPr>
            <a:r>
              <a:rPr lang="pl-PL" sz="2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 UJK rolę koordynatora dostępności pełni zespół osób Uniwersyteckiego Centrum Wsparcia Osób z Niepełnosprawnościami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20000">
              <a:buClr>
                <a:schemeClr val="lt1"/>
              </a:buClr>
              <a:buSzPts val="2000"/>
            </a:pPr>
            <a:r>
              <a:rPr lang="pl-PL" sz="2000" u="sng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https://cwozn.ujk.edu.pl/</a:t>
            </a:r>
            <a:r>
              <a:rPr lang="pl-PL" sz="2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sz="2000" dirty="0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9" name="Google Shape;149;p8"/>
          <p:cNvSpPr txBox="1">
            <a:spLocks noGrp="1"/>
          </p:cNvSpPr>
          <p:nvPr>
            <p:ph type="sldNum" idx="12"/>
          </p:nvPr>
        </p:nvSpPr>
        <p:spPr>
          <a:xfrm>
            <a:off x="9963150" y="6492875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pl-PL"/>
              <a:pPr/>
              <a:t>8</a:t>
            </a:fld>
            <a:endParaRPr dirty="0"/>
          </a:p>
        </p:txBody>
      </p:sp>
      <p:pic>
        <p:nvPicPr>
          <p:cNvPr id="148" name="Google Shape;148;p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4">
            <a:alphaModFix/>
            <a:biLevel thresh="25000"/>
          </a:blip>
          <a:srcRect/>
          <a:stretch/>
        </p:blipFill>
        <p:spPr>
          <a:xfrm>
            <a:off x="6527615" y="4738967"/>
            <a:ext cx="812732" cy="7781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"/>
          <p:cNvSpPr txBox="1">
            <a:spLocks noGrp="1"/>
          </p:cNvSpPr>
          <p:nvPr>
            <p:ph type="title"/>
          </p:nvPr>
        </p:nvSpPr>
        <p:spPr>
          <a:xfrm>
            <a:off x="0" y="0"/>
            <a:ext cx="9432583" cy="1032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3600"/>
            </a:pPr>
            <a:r>
              <a:rPr lang="pl-PL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Certyfikacja dostępności 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5" name="Google Shape;155;p9"/>
          <p:cNvSpPr txBox="1"/>
          <p:nvPr/>
        </p:nvSpPr>
        <p:spPr>
          <a:xfrm>
            <a:off x="1" y="909001"/>
            <a:ext cx="12254294" cy="3323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82563">
              <a:lnSpc>
                <a:spcPct val="150000"/>
              </a:lnSpc>
              <a:buClr>
                <a:schemeClr val="dk1"/>
              </a:buClr>
              <a:buSzPts val="1800"/>
            </a:pP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Certyfikacja dostępności </a:t>
            </a:r>
            <a: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 na celu potwierdzenie, czy podmiot zapewnia dostępność osobom ze szczególnymi potrzebami, a certyfikacja obejmuje: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42938" lvl="1" indent="-285750">
              <a:lnSpc>
                <a:spcPct val="150000"/>
              </a:lnSpc>
              <a:buClr>
                <a:schemeClr val="dk1"/>
              </a:buClr>
              <a:buSzPts val="1800"/>
              <a:buFont typeface="Wingdings" panose="05000000000000000000" pitchFamily="2" charset="2"/>
              <a:buChar char="§"/>
            </a:pPr>
            <a: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weryfikację spełnienia minimalnych wymagań, przez przeprowadzenie audytu dostępności; 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42938" lvl="1" indent="-285750">
              <a:lnSpc>
                <a:spcPct val="150000"/>
              </a:lnSpc>
              <a:buClr>
                <a:schemeClr val="dk1"/>
              </a:buClr>
              <a:buSzPts val="1800"/>
              <a:buFont typeface="Wingdings" panose="05000000000000000000" pitchFamily="2" charset="2"/>
              <a:buChar char="§"/>
            </a:pPr>
            <a: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sformułowanie szczegółowych zaleceń w zakresie poprawy zapewniania dostępności osobom ze szczególnymi potrzebami przez dany podmiot; 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42938" lvl="1" indent="-285750">
              <a:lnSpc>
                <a:spcPct val="150000"/>
              </a:lnSpc>
              <a:buClr>
                <a:schemeClr val="dk1"/>
              </a:buClr>
              <a:buSzPts val="1800"/>
              <a:buFont typeface="Wingdings" panose="05000000000000000000" pitchFamily="2" charset="2"/>
              <a:buChar char="§"/>
            </a:pPr>
            <a:r>
              <a:rPr lang="pl-PL" sz="20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wydanie certyfikatu dostępności. 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77200" lvl="1">
              <a:lnSpc>
                <a:spcPct val="150000"/>
              </a:lnSpc>
            </a:pPr>
            <a:endParaRPr sz="2000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6" name="Google Shape;156;p9" descr="&quot; &quot;"/>
          <p:cNvSpPr/>
          <p:nvPr/>
        </p:nvSpPr>
        <p:spPr>
          <a:xfrm>
            <a:off x="6505970" y="4567711"/>
            <a:ext cx="5686030" cy="1440477"/>
          </a:xfrm>
          <a:prstGeom prst="rect">
            <a:avLst/>
          </a:prstGeom>
          <a:solidFill>
            <a:srgbClr val="0049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20000">
              <a:buClr>
                <a:schemeClr val="lt1"/>
              </a:buClr>
              <a:buSzPts val="2000"/>
            </a:pPr>
            <a:r>
              <a:rPr lang="pl-PL" sz="2000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Posiadanie certyfikatu stanowić będzie jasny przekaz dla osób ze szczególnymi potrzebami, że mogą studiować bez większych barier</a:t>
            </a:r>
            <a:endParaRPr sz="2000" dirty="0">
              <a:solidFill>
                <a:schemeClr val="l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Google Shape;158;p9"/>
          <p:cNvSpPr txBox="1">
            <a:spLocks noGrp="1"/>
          </p:cNvSpPr>
          <p:nvPr>
            <p:ph type="sldNum" idx="12"/>
          </p:nvPr>
        </p:nvSpPr>
        <p:spPr>
          <a:xfrm>
            <a:off x="9963150" y="6492875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pl-PL"/>
              <a:pPr/>
              <a:t>9</a:t>
            </a:fld>
            <a:endParaRPr dirty="0"/>
          </a:p>
        </p:txBody>
      </p:sp>
      <p:pic>
        <p:nvPicPr>
          <p:cNvPr id="157" name="Google Shape;157;p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  <a:biLevel thresh="25000"/>
          </a:blip>
          <a:srcRect/>
          <a:stretch/>
        </p:blipFill>
        <p:spPr>
          <a:xfrm>
            <a:off x="6533522" y="4901640"/>
            <a:ext cx="772617" cy="7726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1212</Words>
  <Application>Microsoft Office PowerPoint</Application>
  <PresentationFormat>Panoramiczny</PresentationFormat>
  <Paragraphs>115</Paragraphs>
  <Slides>14</Slides>
  <Notes>14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9" baseType="lpstr">
      <vt:lpstr>Noto Sans Symbols</vt:lpstr>
      <vt:lpstr>Arial</vt:lpstr>
      <vt:lpstr>Calibri</vt:lpstr>
      <vt:lpstr>Wingdings</vt:lpstr>
      <vt:lpstr>Motyw pakietu Office</vt:lpstr>
      <vt:lpstr>Projekt „Uniwersytet otwarty na potrzeby osób z niepełnosprawnościami” dofinansowany ze środków Programu Operacyjnego Wiedza Edukacja Rozwój POWR.03.05.00-00-A023/19</vt:lpstr>
      <vt:lpstr>Regulacje prawne i zmiany w podejściu do zagadnień niepełnosprawności</vt:lpstr>
      <vt:lpstr>Podstawa prawna (1 z 2)</vt:lpstr>
      <vt:lpstr>Podstawa prawna (2 z 2)</vt:lpstr>
      <vt:lpstr>Konstytucja RP</vt:lpstr>
      <vt:lpstr>Konwencja ONZ</vt:lpstr>
      <vt:lpstr>Ustawa o zapewnianiu dostępności</vt:lpstr>
      <vt:lpstr>Zadania koordynatora</vt:lpstr>
      <vt:lpstr>Certyfikacja dostępności </vt:lpstr>
      <vt:lpstr>Medyczny model niepełnosprawności  </vt:lpstr>
      <vt:lpstr>Społeczny model niepełnosprawności </vt:lpstr>
      <vt:lpstr>Model praw(n)o-człowieczy</vt:lpstr>
      <vt:lpstr>Jakich słów należy unikać?</vt:lpstr>
      <vt:lpstr>Podsumowanie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Administracja i Zarządzanie Moduł 1. Regulacje prawne</dc:title>
  <dc:creator>Monika Knefel</dc:creator>
  <cp:keywords>Szkolenie; regulacje prawne</cp:keywords>
  <cp:lastModifiedBy>Sebastian Grabek</cp:lastModifiedBy>
  <cp:revision>75</cp:revision>
  <dcterms:created xsi:type="dcterms:W3CDTF">2024-01-08T18:10:14Z</dcterms:created>
  <dcterms:modified xsi:type="dcterms:W3CDTF">2026-02-25T07:36:45Z</dcterms:modified>
</cp:coreProperties>
</file>